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259" r:id="rId3"/>
    <p:sldId id="257" r:id="rId4"/>
    <p:sldId id="366" r:id="rId5"/>
    <p:sldId id="356" r:id="rId6"/>
    <p:sldId id="364" r:id="rId7"/>
    <p:sldId id="365" r:id="rId8"/>
    <p:sldId id="258" r:id="rId9"/>
    <p:sldId id="372" r:id="rId10"/>
    <p:sldId id="370" r:id="rId11"/>
    <p:sldId id="371" r:id="rId12"/>
    <p:sldId id="373" r:id="rId13"/>
    <p:sldId id="319" r:id="rId14"/>
    <p:sldId id="374" r:id="rId15"/>
    <p:sldId id="375" r:id="rId16"/>
    <p:sldId id="260" r:id="rId17"/>
    <p:sldId id="307" r:id="rId18"/>
    <p:sldId id="306" r:id="rId19"/>
    <p:sldId id="357" r:id="rId20"/>
    <p:sldId id="329" r:id="rId21"/>
    <p:sldId id="330" r:id="rId22"/>
    <p:sldId id="331" r:id="rId23"/>
    <p:sldId id="328" r:id="rId24"/>
    <p:sldId id="317" r:id="rId25"/>
    <p:sldId id="376" r:id="rId26"/>
    <p:sldId id="332" r:id="rId27"/>
    <p:sldId id="337" r:id="rId28"/>
    <p:sldId id="333" r:id="rId29"/>
    <p:sldId id="334" r:id="rId30"/>
    <p:sldId id="335" r:id="rId31"/>
    <p:sldId id="336" r:id="rId32"/>
    <p:sldId id="302" r:id="rId33"/>
    <p:sldId id="303" r:id="rId34"/>
    <p:sldId id="313" r:id="rId35"/>
    <p:sldId id="314" r:id="rId36"/>
    <p:sldId id="315" r:id="rId37"/>
    <p:sldId id="316" r:id="rId38"/>
    <p:sldId id="367" r:id="rId39"/>
    <p:sldId id="320" r:id="rId40"/>
    <p:sldId id="297" r:id="rId41"/>
    <p:sldId id="294" r:id="rId42"/>
    <p:sldId id="295" r:id="rId43"/>
    <p:sldId id="296" r:id="rId44"/>
    <p:sldId id="358" r:id="rId45"/>
    <p:sldId id="359" r:id="rId46"/>
    <p:sldId id="340" r:id="rId47"/>
    <p:sldId id="378" r:id="rId48"/>
    <p:sldId id="262" r:id="rId49"/>
    <p:sldId id="322" r:id="rId50"/>
    <p:sldId id="323" r:id="rId51"/>
    <p:sldId id="324" r:id="rId52"/>
    <p:sldId id="270" r:id="rId53"/>
    <p:sldId id="273" r:id="rId54"/>
    <p:sldId id="360" r:id="rId55"/>
    <p:sldId id="272" r:id="rId56"/>
    <p:sldId id="309" r:id="rId57"/>
    <p:sldId id="265" r:id="rId58"/>
    <p:sldId id="361" r:id="rId59"/>
    <p:sldId id="274" r:id="rId60"/>
    <p:sldId id="276" r:id="rId61"/>
    <p:sldId id="342" r:id="rId62"/>
    <p:sldId id="362" r:id="rId63"/>
    <p:sldId id="383" r:id="rId64"/>
    <p:sldId id="381" r:id="rId65"/>
    <p:sldId id="382" r:id="rId66"/>
    <p:sldId id="379" r:id="rId67"/>
    <p:sldId id="263" r:id="rId68"/>
    <p:sldId id="345" r:id="rId69"/>
    <p:sldId id="277" r:id="rId70"/>
    <p:sldId id="327" r:id="rId71"/>
    <p:sldId id="380" r:id="rId72"/>
    <p:sldId id="348" r:id="rId73"/>
    <p:sldId id="264" r:id="rId74"/>
    <p:sldId id="377" r:id="rId75"/>
    <p:sldId id="326" r:id="rId76"/>
    <p:sldId id="341" r:id="rId77"/>
    <p:sldId id="281" r:id="rId78"/>
    <p:sldId id="344" r:id="rId79"/>
    <p:sldId id="282" r:id="rId80"/>
    <p:sldId id="278" r:id="rId81"/>
    <p:sldId id="283" r:id="rId82"/>
    <p:sldId id="279" r:id="rId83"/>
    <p:sldId id="292" r:id="rId84"/>
    <p:sldId id="293" r:id="rId85"/>
    <p:sldId id="301" r:id="rId86"/>
    <p:sldId id="308" r:id="rId87"/>
    <p:sldId id="284" r:id="rId88"/>
    <p:sldId id="286" r:id="rId89"/>
    <p:sldId id="287" r:id="rId90"/>
    <p:sldId id="288" r:id="rId91"/>
    <p:sldId id="289" r:id="rId92"/>
    <p:sldId id="343" r:id="rId93"/>
    <p:sldId id="290" r:id="rId94"/>
    <p:sldId id="312" r:id="rId95"/>
    <p:sldId id="349" r:id="rId96"/>
    <p:sldId id="350" r:id="rId97"/>
    <p:sldId id="351" r:id="rId98"/>
    <p:sldId id="268" r:id="rId99"/>
    <p:sldId id="325" r:id="rId100"/>
    <p:sldId id="269" r:id="rId10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9780" autoAdjust="0"/>
  </p:normalViewPr>
  <p:slideViewPr>
    <p:cSldViewPr snapToGrid="0">
      <p:cViewPr varScale="1">
        <p:scale>
          <a:sx n="62" d="100"/>
          <a:sy n="62" d="100"/>
        </p:scale>
        <p:origin x="8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This green stuff is called the solid electrolyte interphase – SEI. </a:t>
            </a:r>
          </a:p>
          <a:p>
            <a:r>
              <a:rPr lang="en-GB" dirty="0"/>
              <a:t>For low voltage, the electrolyte is broken down and reacts with Li to form this SEI layer.</a:t>
            </a:r>
          </a:p>
          <a:p>
            <a:r>
              <a:rPr lang="en-GB" dirty="0"/>
              <a:t>It is generally good because it stops other reactions, 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pieces of Li, it becomes electronically isolated and ‘’dead’’ as it can no longer contribute to the battery charge.</a:t>
            </a:r>
          </a:p>
          <a:p>
            <a:r>
              <a:rPr lang="en-GB" dirty="0"/>
              <a:t>This lowers the life 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 which then reforms, consuming more Li.</a:t>
            </a:r>
          </a:p>
          <a:p>
            <a:r>
              <a:rPr lang="en-GB" dirty="0"/>
              <a:t>In short, non-uniform deposition is a safety risk [short circuit], and lowers the performance of the battery [dead and volume change].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in deposition of Li – nucleation, must be well understood.</a:t>
            </a:r>
          </a:p>
          <a:p>
            <a:r>
              <a:rPr lang="en-GB" dirty="0"/>
              <a:t>By understanding nucleation better, ways of inducing more uniform deposition can be found.</a:t>
            </a:r>
          </a:p>
          <a:p>
            <a:r>
              <a:rPr lang="en-GB" dirty="0"/>
              <a:t>I have used electrochemical measurements and scanning electron microscopy (SEM) to image the 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deposition work?</a:t>
            </a:r>
          </a:p>
          <a:p>
            <a:r>
              <a:rPr lang="en-GB" dirty="0"/>
              <a:t>Here is a schematic of a Li/Cu cell.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fields 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can release their electrons here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(measured by the current, the electrons),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and growth.</a:t>
            </a:r>
          </a:p>
          <a:p>
            <a:r>
              <a:rPr lang="en-GB" dirty="0"/>
              <a:t>Nucleation is the first part and is the focus of this thesis.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Batteries</a:t>
            </a:r>
          </a:p>
          <a:p>
            <a:r>
              <a:rPr lang="en-GB" dirty="0"/>
              <a:t>Lithium-ion battery very common type; you probably have it!</a:t>
            </a:r>
          </a:p>
          <a:p>
            <a:r>
              <a:rPr lang="en-GB" dirty="0"/>
              <a:t>Lighter and smaller by replacing graphite in LIB with Li-metal</a:t>
            </a:r>
          </a:p>
          <a:p>
            <a:r>
              <a:rPr lang="en-GB" dirty="0"/>
              <a:t>But problems!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093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 smartwatch?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already fans of batteries,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nucleation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radius (assuming a spherical nucleus).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bulk.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Because for large </a:t>
            </a:r>
            <a:r>
              <a:rPr lang="en-GB" i="1" dirty="0"/>
              <a:t>r</a:t>
            </a:r>
            <a:r>
              <a:rPr lang="en-GB" i="0" dirty="0"/>
              <a:t> the bulk-term dominates.</a:t>
            </a:r>
            <a:endParaRPr lang="en-GB" dirty="0"/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saw the effect of this barrier in the deposition curve, with the sharp drop in the voltage.</a:t>
            </a:r>
          </a:p>
          <a:p>
            <a:r>
              <a:rPr lang="en-GB" dirty="0"/>
              <a:t>We need to put in energy for the Li to nucleate, and more for nucleation than growth, as is seen from the graph here [point].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this means?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looks like this. [short pause]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Say, would you like your smartphone, laptop, or smartwatch to be smaller or lighter? Of course you would!</a:t>
            </a:r>
          </a:p>
          <a:p>
            <a:r>
              <a:rPr lang="en-GB" dirty="0"/>
              <a:t>Well it’s easy, let’s replace the graphite with Li,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this thesis will </a:t>
            </a:r>
            <a:r>
              <a:rPr lang="en-GB" i="0" dirty="0"/>
              <a:t>specifically</a:t>
            </a:r>
            <a:r>
              <a:rPr lang="en-GB" dirty="0"/>
              <a:t>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degree of passivation of the Cu surface, and the current during deposition.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the first one, I’ve measured the voltage during deposition.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the second one,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the coin cell, or C-cell.</a:t>
            </a:r>
          </a:p>
          <a:p>
            <a:r>
              <a:rPr lang="en-GB" dirty="0"/>
              <a:t>The important parts are the Li and Cu, the separator keeping them from touching, and the spring.</a:t>
            </a:r>
          </a:p>
          <a:p>
            <a:r>
              <a:rPr lang="en-GB" dirty="0"/>
              <a:t>Add electrolyte to the separator and push together the parts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Machine and turn the handles [spin finger in circle]…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</a:t>
            </a:r>
            <a:r>
              <a:rPr lang="en-GB" dirty="0" err="1"/>
              <a:t>violá</a:t>
            </a:r>
            <a:r>
              <a:rPr lang="en-GB" dirty="0"/>
              <a:t>! </a:t>
            </a:r>
          </a:p>
          <a:p>
            <a:r>
              <a:rPr lang="en-GB" dirty="0"/>
              <a:t>We have a lithium-metal battery.</a:t>
            </a:r>
          </a:p>
          <a:p>
            <a:r>
              <a:rPr lang="en-GB" dirty="0"/>
              <a:t>This change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closing the cell,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we can make some cells and hook them up to a </a:t>
            </a:r>
            <a:r>
              <a:rPr lang="en-GB" dirty="0" err="1"/>
              <a:t>potentiostat</a:t>
            </a:r>
            <a:r>
              <a:rPr lang="en-GB" dirty="0"/>
              <a:t> – an instrument to control voltage or current.</a:t>
            </a:r>
          </a:p>
          <a:p>
            <a:r>
              <a:rPr lang="en-GB" dirty="0"/>
              <a:t>To get deposition, we must cycle the cells – run a deposition protocol on them.</a:t>
            </a:r>
          </a:p>
          <a:p>
            <a:r>
              <a:rPr lang="en-GB" dirty="0"/>
              <a:t>This protocol is shown as the voltage and current as function of time.</a:t>
            </a:r>
          </a:p>
          <a:p>
            <a:endParaRPr lang="en-GB" dirty="0"/>
          </a:p>
          <a:p>
            <a:r>
              <a:rPr lang="en-GB" dirty="0"/>
              <a:t>//(( Attach cables from the electrodes, Li and Cu, to the instrument. ))//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OCV, open circuit voltage.</a:t>
            </a:r>
          </a:p>
          <a:p>
            <a:r>
              <a:rPr lang="en-GB" dirty="0"/>
              <a:t>If the cell has bad voltage, something went wrong during assembly.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earlier, with a sharp dip during the nucleation and then a flatter part during the growth.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protocol was set up to end the SEI formation once a low current </a:t>
            </a:r>
            <a:r>
              <a:rPr lang="en-GB" dirty="0" err="1"/>
              <a:t>I_SEIcutoff</a:t>
            </a:r>
            <a:r>
              <a:rPr lang="en-GB" dirty="0"/>
              <a:t> was reached.</a:t>
            </a:r>
          </a:p>
          <a:p>
            <a:r>
              <a:rPr lang="en-GB" dirty="0"/>
              <a:t>For a low voltage hold, side reactions occur – one of them is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increase the specific energy and double the energy density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Sounds too good to be true, right? =D</a:t>
            </a:r>
          </a:p>
          <a:p>
            <a:r>
              <a:rPr lang="en-GB" dirty="0"/>
              <a:t>Yeah there are some problems, because the Li here can become uneven 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 the deposition curve [point] is influenced by 2 things:</a:t>
            </a:r>
          </a:p>
          <a:p>
            <a:r>
              <a:rPr lang="en-GB" dirty="0"/>
              <a:t>1) By varying the cutoff current during the SEI formation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2) By different deposition currents [point]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how different </a:t>
            </a:r>
            <a:r>
              <a:rPr lang="en-GB" dirty="0" err="1"/>
              <a:t>I_SEIcutoff</a:t>
            </a:r>
            <a:r>
              <a:rPr lang="en-GB" dirty="0"/>
              <a:t> influences the deposition curve.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investigate the passivation of the Cu surface before deposition, several T-cell were cycled with different </a:t>
            </a:r>
            <a:r>
              <a:rPr lang="en-GB" dirty="0" err="1"/>
              <a:t>I_SEIcutoff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First,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I have stopped the SEI formation for here for one cell,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0.50, 2 hour for 0.05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sigma, meaning more passivation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More passivation  less side reactions during deposition  to get the that current it is necessary to nucleate a lot in the beginning, which only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only grow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Instantaneous nucleation is opposed to progressive, where new nuclei continue to form after the 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we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discharge: this means Li moves back and forth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Several C-cells were cycled to see the effects of the deposition current on the deposition curve.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Increasing current, J, results in a higher overpotential.</a:t>
            </a:r>
          </a:p>
          <a:p>
            <a:r>
              <a:rPr lang="en-GB" dirty="0"/>
              <a:t>And higher overpotential should according to theory…</a:t>
            </a:r>
          </a:p>
          <a:p>
            <a:endParaRPr lang="en-GB" dirty="0"/>
          </a:p>
          <a:p>
            <a:r>
              <a:rPr lang="en-GB" dirty="0"/>
              <a:t>{J=1, 5, 10 mA/cm2}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With the same ratio of the </a:t>
            </a:r>
            <a:r>
              <a:rPr lang="en-GB" dirty="0" err="1"/>
              <a:t>I_SEIcutoff</a:t>
            </a:r>
            <a:r>
              <a:rPr lang="en-GB" dirty="0"/>
              <a:t> and </a:t>
            </a:r>
            <a:r>
              <a:rPr lang="en-GB" dirty="0" err="1"/>
              <a:t>I_deposition</a:t>
            </a:r>
            <a:r>
              <a:rPr lang="en-GB" dirty="0"/>
              <a:t>, the nucleation peak disappears for larger currents.</a:t>
            </a:r>
          </a:p>
          <a:p>
            <a:r>
              <a:rPr lang="en-GB" dirty="0"/>
              <a:t>We just saw that the deposition peak is dependent on </a:t>
            </a:r>
            <a:r>
              <a:rPr lang="en-GB" dirty="0" err="1"/>
              <a:t>I_SEIcutoff</a:t>
            </a:r>
            <a:r>
              <a:rPr lang="en-GB" dirty="0"/>
              <a:t>, so what would happen if we passivated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 indicates more instantaneous nucleation.</a:t>
            </a:r>
          </a:p>
          <a:p>
            <a:r>
              <a:rPr lang="en-GB" dirty="0"/>
              <a:t>Thus,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effect of pressure, a C-cell was first cycled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Li on Cu: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Scanning electron microscope (SEM)-images, overlain: I’ve matched the features on the images with each other to give a view of a larger area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zoom in 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we see different morphologies of Li: from small crystalline particles to larger ‘’islands’’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  <a:p>
            <a:r>
              <a:rPr lang="en-GB" dirty="0"/>
              <a:t>Is this a pressure effect?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shows.</a:t>
            </a:r>
          </a:p>
          <a:p>
            <a:r>
              <a:rPr lang="en-GB" dirty="0"/>
              <a:t>Photograph shows that the wave spring pushes down at some points,</a:t>
            </a:r>
          </a:p>
          <a:p>
            <a:r>
              <a:rPr lang="en-GB" dirty="0"/>
              <a:t>which could explain the angular variation with more bush-like growth at some places than others.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seen that uneven pressure leads to uneven deposition.</a:t>
            </a:r>
          </a:p>
          <a:p>
            <a:r>
              <a:rPr lang="en-GB" dirty="0"/>
              <a:t>To verify that even pressure makes more even deposition, a T-cell was cycled and measured in SEM.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distance as in the C-cell, the Li distribution seems more or less the same.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could image that this needle-like growth might evolve into the bush-like growth we saw in the C-cell.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have we learned?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microscopy.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 J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V_hold</a:t>
            </a:r>
            <a:r>
              <a:rPr lang="en-GB" dirty="0"/>
              <a:t> I text vid figurer</a:t>
            </a:r>
          </a:p>
          <a:p>
            <a:r>
              <a:rPr lang="en-GB" dirty="0"/>
              <a:t>//</a:t>
            </a:r>
            <a:r>
              <a:rPr lang="en-GB" dirty="0" err="1"/>
              <a:t>deponerat</a:t>
            </a:r>
            <a:r>
              <a:rPr lang="en-GB" dirty="0"/>
              <a:t> Li </a:t>
            </a:r>
            <a:r>
              <a:rPr lang="en-GB" dirty="0" err="1"/>
              <a:t>på</a:t>
            </a:r>
            <a:r>
              <a:rPr lang="en-GB" dirty="0"/>
              <a:t> SEM-</a:t>
            </a:r>
            <a:r>
              <a:rPr lang="en-GB" dirty="0" err="1"/>
              <a:t>bilderna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//Opening: How many here have either a smartphone, a laptop, or a smartwatch?</a:t>
            </a:r>
          </a:p>
          <a:p>
            <a:r>
              <a:rPr lang="en-GB" dirty="0"/>
              <a:t>Cool, then you are already fans of batteries, and you likely own at least one lithium-ion battery – a very common battery type</a:t>
            </a:r>
          </a:p>
          <a:p>
            <a:r>
              <a:rPr lang="en-GB" dirty="0"/>
              <a:t>Say, would you like your device to be smaller, lighter, and have a longer battery life? Of course you would!</a:t>
            </a:r>
          </a:p>
          <a:p>
            <a:r>
              <a:rPr lang="en-GB" dirty="0"/>
              <a:t>It’s easy, look: replace this graphite with Li and the cell increases its energy per weight and doubles the energy per volume – very nice!</a:t>
            </a:r>
          </a:p>
          <a:p>
            <a:r>
              <a:rPr lang="en-GB" dirty="0"/>
              <a:t>A) Let’s use this battery. Oh… what’s happening? Without the graphite, Li gets deposited on the surface. The Li grows unevenly, and oh no – look – it reached the other side of the cell! It’s a short-circuit, and [thermal runaway] *BOOM* [cell explosion] Yikes. Not good. Uneven deposition seems to be a problem.</a:t>
            </a:r>
          </a:p>
          <a:p>
            <a:r>
              <a:rPr lang="en-GB" dirty="0"/>
              <a:t>B) However, there are several problems with such a lithium-metal battery.</a:t>
            </a:r>
          </a:p>
          <a:p>
            <a:r>
              <a:rPr lang="en-GB" dirty="0"/>
              <a:t>//Kanske </a:t>
            </a:r>
            <a:r>
              <a:rPr lang="en-GB" dirty="0" err="1"/>
              <a:t>börja</a:t>
            </a:r>
            <a:r>
              <a:rPr lang="en-GB" dirty="0"/>
              <a:t> lite </a:t>
            </a:r>
            <a:r>
              <a:rPr lang="en-GB" dirty="0" err="1"/>
              <a:t>roligare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“opening:” </a:t>
            </a:r>
            <a:r>
              <a:rPr lang="en-GB" dirty="0" err="1"/>
              <a:t>beskriver</a:t>
            </a:r>
            <a:r>
              <a:rPr lang="en-GB" dirty="0"/>
              <a:t>, men </a:t>
            </a:r>
            <a:r>
              <a:rPr lang="en-GB" dirty="0" err="1"/>
              <a:t>sen</a:t>
            </a:r>
            <a:r>
              <a:rPr lang="en-GB" dirty="0"/>
              <a:t> ta (B) </a:t>
            </a:r>
            <a:r>
              <a:rPr lang="en-GB" dirty="0" err="1"/>
              <a:t>istället</a:t>
            </a:r>
            <a:r>
              <a:rPr lang="en-GB" dirty="0"/>
              <a:t> för (A).</a:t>
            </a:r>
          </a:p>
          <a:p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//figure smartphone, laptop, smartwatch?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150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Measure </a:t>
            </a:r>
            <a:r>
              <a:rPr lang="en-GB" sz="2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during deposition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20081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0231-1BDC-95FD-CF75-7B661DC5B24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7" name="Picture 16" descr="A graph of a charge passed&#10;&#10;Description automatically generated">
            <a:extLst>
              <a:ext uri="{FF2B5EF4-FFF2-40B4-BE49-F238E27FC236}">
                <a16:creationId xmlns:a16="http://schemas.microsoft.com/office/drawing/2014/main" id="{D18A8DDD-AF32-D4A2-4E4E-5BFF3FC6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8008299-F047-E0E6-83EF-F95623F78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CF42-495B-1F0B-AF74-B42ADE5CC323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0EB835-75BE-6E97-9C4A-E601336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CA1EE6-0C7B-4FBE-DDB3-58442B57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 descr="A graph of a charge passed&#10;&#10;Description automatically generated">
            <a:extLst>
              <a:ext uri="{FF2B5EF4-FFF2-40B4-BE49-F238E27FC236}">
                <a16:creationId xmlns:a16="http://schemas.microsoft.com/office/drawing/2014/main" id="{835FA097-3EF9-728B-0F44-5EFFCC0A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8"/>
            <a:ext cx="7920000" cy="4348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10D08-D053-5A7E-D3FB-623B744CD04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7FFEC-E858-A9ED-D01F-6E86B3B141E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D08DB-3360-5A12-4A4E-9210F20CDBD1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1226F-B530-58FC-C437-EE683F5A2A4D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DA052-6052-5212-083C-104EFFE5843B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B4DD9C-7515-C7CB-0641-187B876658FE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6B53B-0570-97E3-780F-1D87D4D52B69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4308D-53E2-8EEE-D887-A1436CE4E72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61C4A-00CE-2156-BFA3-7CB95000C60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73" t="23987" r="19456" b="15878"/>
          <a:stretch/>
        </p:blipFill>
        <p:spPr>
          <a:xfrm>
            <a:off x="7004890" y="4238648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4" t="11965" r="3199" b="2894"/>
          <a:stretch/>
        </p:blipFill>
        <p:spPr>
          <a:xfrm>
            <a:off x="7004890" y="1488229"/>
            <a:ext cx="3481820" cy="2625291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937277" y="1056333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A842-21C8-D150-31C8-BB9DAC7A7580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9CAF23-0B73-773A-3E22-41EDD4AA94D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9C64-2B4D-F347-6D6C-798B71A0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146"/>
            <a:ext cx="7200000" cy="39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To drive a larger current, a larger overpotential is necessary.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4" name="Picture 3" descr="A graph of a charge passed&#10;&#10;Description automatically generated">
            <a:extLst>
              <a:ext uri="{FF2B5EF4-FFF2-40B4-BE49-F238E27FC236}">
                <a16:creationId xmlns:a16="http://schemas.microsoft.com/office/drawing/2014/main" id="{E454DD97-702F-C9B0-C6C5-03AE7CBB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3298"/>
            <a:ext cx="7200000" cy="39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4867</TotalTime>
  <Words>3656</Words>
  <Application>Microsoft Office PowerPoint</Application>
  <PresentationFormat>Widescreen</PresentationFormat>
  <Paragraphs>527</Paragraphs>
  <Slides>100</Slides>
  <Notes>95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261</cp:revision>
  <dcterms:created xsi:type="dcterms:W3CDTF">2024-05-21T11:19:41Z</dcterms:created>
  <dcterms:modified xsi:type="dcterms:W3CDTF">2024-05-25T09:28:23Z</dcterms:modified>
</cp:coreProperties>
</file>